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  <p:sldMasterId id="2147483674" r:id="rId2"/>
  </p:sldMasterIdLst>
  <p:sldIdLst>
    <p:sldId id="256" r:id="rId3"/>
    <p:sldId id="257" r:id="rId4"/>
    <p:sldId id="306" r:id="rId5"/>
    <p:sldId id="307" r:id="rId6"/>
    <p:sldId id="258" r:id="rId7"/>
    <p:sldId id="296" r:id="rId8"/>
    <p:sldId id="297" r:id="rId9"/>
    <p:sldId id="298" r:id="rId10"/>
    <p:sldId id="299" r:id="rId11"/>
    <p:sldId id="295" r:id="rId12"/>
    <p:sldId id="259" r:id="rId13"/>
    <p:sldId id="260" r:id="rId14"/>
    <p:sldId id="261" r:id="rId15"/>
    <p:sldId id="262" r:id="rId16"/>
    <p:sldId id="263" r:id="rId17"/>
    <p:sldId id="266" r:id="rId18"/>
    <p:sldId id="265" r:id="rId19"/>
    <p:sldId id="270" r:id="rId20"/>
    <p:sldId id="300" r:id="rId21"/>
    <p:sldId id="301" r:id="rId22"/>
    <p:sldId id="274" r:id="rId23"/>
    <p:sldId id="279" r:id="rId24"/>
    <p:sldId id="276" r:id="rId25"/>
    <p:sldId id="277" r:id="rId26"/>
    <p:sldId id="275" r:id="rId27"/>
    <p:sldId id="303" r:id="rId28"/>
    <p:sldId id="272" r:id="rId29"/>
    <p:sldId id="273" r:id="rId30"/>
    <p:sldId id="278" r:id="rId31"/>
    <p:sldId id="271" r:id="rId32"/>
    <p:sldId id="280" r:id="rId33"/>
    <p:sldId id="281" r:id="rId34"/>
    <p:sldId id="282" r:id="rId35"/>
    <p:sldId id="283" r:id="rId36"/>
    <p:sldId id="292" r:id="rId37"/>
    <p:sldId id="284" r:id="rId38"/>
    <p:sldId id="285" r:id="rId39"/>
    <p:sldId id="304" r:id="rId40"/>
    <p:sldId id="286" r:id="rId41"/>
    <p:sldId id="287" r:id="rId42"/>
    <p:sldId id="288" r:id="rId43"/>
    <p:sldId id="289" r:id="rId44"/>
    <p:sldId id="305" r:id="rId45"/>
    <p:sldId id="290" r:id="rId46"/>
    <p:sldId id="293" r:id="rId47"/>
    <p:sldId id="308" r:id="rId48"/>
    <p:sldId id="309" r:id="rId49"/>
    <p:sldId id="291" r:id="rId50"/>
  </p:sldIdLst>
  <p:sldSz cx="9753600" cy="7467600"/>
  <p:notesSz cx="9144000" cy="6858000"/>
  <p:defaultTextStyle>
    <a:defPPr>
      <a:defRPr lang="en-US"/>
    </a:defPPr>
    <a:lvl1pPr marL="0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4038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68079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2117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36158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0196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04235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88275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72313" algn="l" defTabSz="3840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0" autoAdjust="0"/>
  </p:normalViewPr>
  <p:slideViewPr>
    <p:cSldViewPr snapToGrid="0">
      <p:cViewPr varScale="1">
        <p:scale>
          <a:sx n="42" d="100"/>
          <a:sy n="42" d="100"/>
        </p:scale>
        <p:origin x="-274" y="-96"/>
      </p:cViewPr>
      <p:guideLst>
        <p:guide orient="horz" pos="235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69" y="2286377"/>
            <a:ext cx="7060523" cy="29156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23969" y="5202036"/>
            <a:ext cx="7060523" cy="93799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984112" y="1995559"/>
            <a:ext cx="1078652" cy="24384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604063" y="3558779"/>
            <a:ext cx="4202888" cy="24384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2043" y="322018"/>
            <a:ext cx="670561" cy="8359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9" y="5411698"/>
            <a:ext cx="7060523" cy="617114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3969" y="746760"/>
            <a:ext cx="7060523" cy="3733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4038" indent="0">
              <a:buNone/>
              <a:defRPr sz="1400"/>
            </a:lvl2pPr>
            <a:lvl3pPr marL="768079" indent="0">
              <a:buNone/>
              <a:defRPr sz="1400"/>
            </a:lvl3pPr>
            <a:lvl4pPr marL="1152117" indent="0">
              <a:buNone/>
              <a:defRPr sz="1400"/>
            </a:lvl4pPr>
            <a:lvl5pPr marL="1536158" indent="0">
              <a:buNone/>
              <a:defRPr sz="1400"/>
            </a:lvl5pPr>
            <a:lvl6pPr marL="1920196" indent="0">
              <a:buNone/>
              <a:defRPr sz="1400"/>
            </a:lvl6pPr>
            <a:lvl7pPr marL="2304235" indent="0">
              <a:buNone/>
              <a:defRPr sz="1400"/>
            </a:lvl7pPr>
            <a:lvl8pPr marL="2688275" indent="0">
              <a:buNone/>
              <a:defRPr sz="1400"/>
            </a:lvl8pPr>
            <a:lvl9pPr marL="307231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969" y="6028814"/>
            <a:ext cx="7060523" cy="53759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40" y="1157944"/>
            <a:ext cx="7065451" cy="1495029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969" y="3858260"/>
            <a:ext cx="7060523" cy="269663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705267" y="661322"/>
            <a:ext cx="641526" cy="1308664"/>
          </a:xfrm>
          <a:prstGeom prst="rect">
            <a:avLst/>
          </a:prstGeom>
          <a:noFill/>
        </p:spPr>
        <p:txBody>
          <a:bodyPr wrap="square" lIns="76808" tIns="38404" rIns="76808" bIns="38404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907579" y="2846124"/>
            <a:ext cx="522209" cy="1308664"/>
          </a:xfrm>
          <a:prstGeom prst="rect">
            <a:avLst/>
          </a:prstGeom>
          <a:noFill/>
        </p:spPr>
        <p:txBody>
          <a:bodyPr wrap="square" lIns="76808" tIns="38404" rIns="76808" bIns="38404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10" y="1069436"/>
            <a:ext cx="6763126" cy="2936333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56764" y="4005771"/>
            <a:ext cx="6184972" cy="37258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2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974" y="5476240"/>
            <a:ext cx="7395916" cy="108655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3" y="2581395"/>
            <a:ext cx="7060534" cy="1984515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69" y="5471631"/>
            <a:ext cx="7060523" cy="936880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68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2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9" y="1060217"/>
            <a:ext cx="7060523" cy="769805"/>
          </a:xfrm>
        </p:spPr>
        <p:txBody>
          <a:bodyPr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73" y="2834924"/>
            <a:ext cx="2513505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23973" y="3462413"/>
            <a:ext cx="2513505" cy="310038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0177" y="2834922"/>
            <a:ext cx="2517611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0177" y="3462411"/>
            <a:ext cx="2517611" cy="310038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0508" y="2834923"/>
            <a:ext cx="2516587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10673" y="3462410"/>
            <a:ext cx="2516428" cy="310038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23179" y="2798048"/>
            <a:ext cx="0" cy="380294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17920" y="2798048"/>
            <a:ext cx="0" cy="380294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9" y="1060217"/>
            <a:ext cx="7060523" cy="769805"/>
          </a:xfrm>
        </p:spPr>
        <p:txBody>
          <a:bodyPr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74" y="4935763"/>
            <a:ext cx="2440353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67654" y="2834924"/>
            <a:ext cx="2152993" cy="17329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4038" indent="0">
              <a:buNone/>
              <a:defRPr sz="1400"/>
            </a:lvl2pPr>
            <a:lvl3pPr marL="768079" indent="0">
              <a:buNone/>
              <a:defRPr sz="1400"/>
            </a:lvl3pPr>
            <a:lvl4pPr marL="1152117" indent="0">
              <a:buNone/>
              <a:defRPr sz="1400"/>
            </a:lvl4pPr>
            <a:lvl5pPr marL="1536158" indent="0">
              <a:buNone/>
              <a:defRPr sz="1400"/>
            </a:lvl5pPr>
            <a:lvl6pPr marL="1920196" indent="0">
              <a:buNone/>
              <a:defRPr sz="1400"/>
            </a:lvl6pPr>
            <a:lvl7pPr marL="2304235" indent="0">
              <a:buNone/>
              <a:defRPr sz="1400"/>
            </a:lvl7pPr>
            <a:lvl8pPr marL="2688275" indent="0">
              <a:buNone/>
              <a:defRPr sz="1400"/>
            </a:lvl8pPr>
            <a:lvl9pPr marL="307231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23974" y="5563249"/>
            <a:ext cx="2440353" cy="9995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5101" y="4935767"/>
            <a:ext cx="2440353" cy="627487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98781" y="2834924"/>
            <a:ext cx="2152993" cy="17329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4038" indent="0">
              <a:buNone/>
              <a:defRPr sz="1400"/>
            </a:lvl2pPr>
            <a:lvl3pPr marL="768079" indent="0">
              <a:buNone/>
              <a:defRPr sz="1400"/>
            </a:lvl3pPr>
            <a:lvl4pPr marL="1152117" indent="0">
              <a:buNone/>
              <a:defRPr sz="1400"/>
            </a:lvl4pPr>
            <a:lvl5pPr marL="1536158" indent="0">
              <a:buNone/>
              <a:defRPr sz="1400"/>
            </a:lvl5pPr>
            <a:lvl6pPr marL="1920196" indent="0">
              <a:buNone/>
              <a:defRPr sz="1400"/>
            </a:lvl6pPr>
            <a:lvl7pPr marL="2304235" indent="0">
              <a:buNone/>
              <a:defRPr sz="1400"/>
            </a:lvl7pPr>
            <a:lvl8pPr marL="2688275" indent="0">
              <a:buNone/>
              <a:defRPr sz="1400"/>
            </a:lvl8pPr>
            <a:lvl9pPr marL="307231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56147" y="5563249"/>
            <a:ext cx="2440353" cy="9995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86220" y="4935764"/>
            <a:ext cx="2440875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30429" y="2834924"/>
            <a:ext cx="2152993" cy="17329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4038" indent="0">
              <a:buNone/>
              <a:defRPr sz="1400"/>
            </a:lvl2pPr>
            <a:lvl3pPr marL="768079" indent="0">
              <a:buNone/>
              <a:defRPr sz="1400"/>
            </a:lvl3pPr>
            <a:lvl4pPr marL="1152117" indent="0">
              <a:buNone/>
              <a:defRPr sz="1400"/>
            </a:lvl4pPr>
            <a:lvl5pPr marL="1536158" indent="0">
              <a:buNone/>
              <a:defRPr sz="1400"/>
            </a:lvl5pPr>
            <a:lvl6pPr marL="1920196" indent="0">
              <a:buNone/>
              <a:defRPr sz="1400"/>
            </a:lvl6pPr>
            <a:lvl7pPr marL="2304235" indent="0">
              <a:buNone/>
              <a:defRPr sz="1400"/>
            </a:lvl7pPr>
            <a:lvl8pPr marL="2688275" indent="0">
              <a:buNone/>
              <a:defRPr sz="1400"/>
            </a:lvl8pPr>
            <a:lvl9pPr marL="307231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86220" y="5563248"/>
            <a:ext cx="2440875" cy="9995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524662" y="2798048"/>
            <a:ext cx="0" cy="380294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38241" y="2798048"/>
            <a:ext cx="0" cy="380294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8900" y="6960004"/>
            <a:ext cx="2915425" cy="331894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9" y="1060217"/>
            <a:ext cx="7060523" cy="769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69" y="2834923"/>
            <a:ext cx="7060523" cy="371997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56360" y="6960005"/>
            <a:ext cx="792481" cy="331892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8200" y="1392110"/>
            <a:ext cx="1127969" cy="517068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71" y="1392110"/>
            <a:ext cx="5004821" cy="5170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22488" y="6960005"/>
            <a:ext cx="793707" cy="331892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319802"/>
            <a:ext cx="8290560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231640"/>
            <a:ext cx="682752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69" y="2834923"/>
            <a:ext cx="7060523" cy="37199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798626"/>
            <a:ext cx="8290560" cy="14831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3165094"/>
            <a:ext cx="8290560" cy="1633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81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42446"/>
            <a:ext cx="4307840" cy="4928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42446"/>
            <a:ext cx="4307840" cy="4928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7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3" y="1671568"/>
            <a:ext cx="4309534" cy="696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3" y="2368197"/>
            <a:ext cx="4309534" cy="4302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700" y="1671568"/>
            <a:ext cx="4311227" cy="696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700" y="2368197"/>
            <a:ext cx="4311227" cy="4302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6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9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4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7" y="297322"/>
            <a:ext cx="3208867" cy="12653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92" y="297326"/>
            <a:ext cx="5452535" cy="63733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7" y="1562670"/>
            <a:ext cx="3208867" cy="51080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9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5227322"/>
            <a:ext cx="5852160" cy="617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667244"/>
            <a:ext cx="5852160" cy="4480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844436"/>
            <a:ext cx="5852160" cy="8764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9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9053"/>
            <a:ext cx="2194560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9053"/>
            <a:ext cx="6421120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76" y="2915660"/>
            <a:ext cx="3480822" cy="248683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6449" y="2915659"/>
            <a:ext cx="3006037" cy="2486830"/>
          </a:xfrm>
        </p:spPr>
        <p:txBody>
          <a:bodyPr anchor="ctr"/>
          <a:lstStyle>
            <a:lvl1pPr marL="0" indent="0" algn="l">
              <a:buNone/>
              <a:defRPr sz="17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68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2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76" y="2834921"/>
            <a:ext cx="3860129" cy="371997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6973" y="2834923"/>
            <a:ext cx="3860129" cy="371997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76" y="2834922"/>
            <a:ext cx="3860129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/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976" y="3462410"/>
            <a:ext cx="3860129" cy="3092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6973" y="2834922"/>
            <a:ext cx="3860129" cy="627486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/>
                </a:solidFill>
              </a:defRPr>
            </a:lvl1pPr>
            <a:lvl2pPr marL="384038" indent="0">
              <a:buNone/>
              <a:defRPr sz="1700" b="1"/>
            </a:lvl2pPr>
            <a:lvl3pPr marL="768079" indent="0">
              <a:buNone/>
              <a:defRPr sz="1600" b="1"/>
            </a:lvl3pPr>
            <a:lvl4pPr marL="1152117" indent="0">
              <a:buNone/>
              <a:defRPr sz="1400" b="1"/>
            </a:lvl4pPr>
            <a:lvl5pPr marL="1536158" indent="0">
              <a:buNone/>
              <a:defRPr sz="1400" b="1"/>
            </a:lvl5pPr>
            <a:lvl6pPr marL="1920196" indent="0">
              <a:buNone/>
              <a:defRPr sz="1400" b="1"/>
            </a:lvl6pPr>
            <a:lvl7pPr marL="2304235" indent="0">
              <a:buNone/>
              <a:defRPr sz="1400" b="1"/>
            </a:lvl7pPr>
            <a:lvl8pPr marL="2688275" indent="0">
              <a:buNone/>
              <a:defRPr sz="1400" b="1"/>
            </a:lvl8pPr>
            <a:lvl9pPr marL="3072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6973" y="3462410"/>
            <a:ext cx="3860129" cy="30924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23969" y="1060217"/>
            <a:ext cx="7009131" cy="76980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75" y="1410547"/>
            <a:ext cx="2234529" cy="174244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26" y="1576493"/>
            <a:ext cx="4152054" cy="4978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23975" y="3407439"/>
            <a:ext cx="2234529" cy="3152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74" y="1843854"/>
            <a:ext cx="3092108" cy="1889949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38310" y="1244600"/>
            <a:ext cx="2581750" cy="4978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4038" indent="0">
              <a:buNone/>
              <a:defRPr sz="1400"/>
            </a:lvl2pPr>
            <a:lvl3pPr marL="768079" indent="0">
              <a:buNone/>
              <a:defRPr sz="1400"/>
            </a:lvl3pPr>
            <a:lvl4pPr marL="1152117" indent="0">
              <a:buNone/>
              <a:defRPr sz="1400"/>
            </a:lvl4pPr>
            <a:lvl5pPr marL="1536158" indent="0">
              <a:buNone/>
              <a:defRPr sz="1400"/>
            </a:lvl5pPr>
            <a:lvl6pPr marL="1920196" indent="0">
              <a:buNone/>
              <a:defRPr sz="1400"/>
            </a:lvl6pPr>
            <a:lvl7pPr marL="2304235" indent="0">
              <a:buNone/>
              <a:defRPr sz="1400"/>
            </a:lvl7pPr>
            <a:lvl8pPr marL="2688275" indent="0">
              <a:buNone/>
              <a:defRPr sz="1400"/>
            </a:lvl8pPr>
            <a:lvl9pPr marL="3072313" indent="0">
              <a:buNone/>
              <a:defRPr sz="14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23974" y="3982720"/>
            <a:ext cx="3087372" cy="14935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4038" indent="0">
              <a:buNone/>
              <a:defRPr sz="1000"/>
            </a:lvl2pPr>
            <a:lvl3pPr marL="768079" indent="0">
              <a:buNone/>
              <a:defRPr sz="800"/>
            </a:lvl3pPr>
            <a:lvl4pPr marL="1152117" indent="0">
              <a:buNone/>
              <a:defRPr sz="800"/>
            </a:lvl4pPr>
            <a:lvl5pPr marL="1536158" indent="0">
              <a:buNone/>
              <a:defRPr sz="800"/>
            </a:lvl5pPr>
            <a:lvl6pPr marL="1920196" indent="0">
              <a:buNone/>
              <a:defRPr sz="800"/>
            </a:lvl6pPr>
            <a:lvl7pPr marL="2304235" indent="0">
              <a:buNone/>
              <a:defRPr sz="800"/>
            </a:lvl7pPr>
            <a:lvl8pPr marL="2688275" indent="0">
              <a:buNone/>
              <a:defRPr sz="800"/>
            </a:lvl8pPr>
            <a:lvl9pPr marL="30723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753600" cy="74676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23969" y="1060217"/>
            <a:ext cx="7009131" cy="769805"/>
          </a:xfrm>
          <a:prstGeom prst="rect">
            <a:avLst/>
          </a:prstGeom>
        </p:spPr>
        <p:txBody>
          <a:bodyPr vert="horz" lIns="76808" tIns="38404" rIns="76808" bIns="38404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69" y="2834923"/>
            <a:ext cx="7009131" cy="3719971"/>
          </a:xfrm>
          <a:prstGeom prst="rect">
            <a:avLst/>
          </a:prstGeom>
        </p:spPr>
        <p:txBody>
          <a:bodyPr vert="horz" lIns="76808" tIns="38404" rIns="76808" bIns="384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2493" y="6960005"/>
            <a:ext cx="792481" cy="331892"/>
          </a:xfrm>
          <a:prstGeom prst="rect">
            <a:avLst/>
          </a:prstGeom>
        </p:spPr>
        <p:txBody>
          <a:bodyPr vert="horz" lIns="76808" tIns="38404" rIns="76808" bIns="38404" rtlCol="0" anchor="ctr"/>
          <a:lstStyle>
            <a:lvl1pPr algn="r">
              <a:defRPr sz="8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91" y="6960004"/>
            <a:ext cx="3087841" cy="331894"/>
          </a:xfrm>
          <a:prstGeom prst="rect">
            <a:avLst/>
          </a:prstGeom>
        </p:spPr>
        <p:txBody>
          <a:bodyPr vert="horz" lIns="76808" tIns="38404" rIns="76808" bIns="38404" rtlCol="0" anchor="ctr"/>
          <a:lstStyle>
            <a:lvl1pPr algn="l">
              <a:defRPr sz="8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50259" y="0"/>
            <a:ext cx="548641" cy="124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2043" y="322018"/>
            <a:ext cx="670561" cy="835926"/>
          </a:xfrm>
          <a:prstGeom prst="rect">
            <a:avLst/>
          </a:prstGeom>
        </p:spPr>
        <p:txBody>
          <a:bodyPr vert="horz" lIns="76808" tIns="38404" rIns="76808" bIns="38404" rtlCol="0" anchor="b"/>
          <a:lstStyle>
            <a:lvl1pPr algn="ctr">
              <a:defRPr sz="23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384038" rtl="0" eaLnBrk="1" latinLnBrk="0" hangingPunct="1">
        <a:spcBef>
          <a:spcPct val="0"/>
        </a:spcBef>
        <a:buNone/>
        <a:defRPr sz="31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30" indent="-288030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063" indent="-240025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098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4136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8177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2215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6256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80294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4333" indent="-192019" algn="l" defTabSz="38403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8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79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17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58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196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35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275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13" algn="l" defTabSz="384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99050"/>
            <a:ext cx="8778240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742446"/>
            <a:ext cx="8778240" cy="492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921365"/>
            <a:ext cx="22758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30EFC8-CE27-4F72-92A0-888363342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921365"/>
            <a:ext cx="30886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921365"/>
            <a:ext cx="22758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F2973E-4622-4867-99F1-4AEC71653C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ore.samhsa.gov/shin/content/SMA13-3992/SMA13-3992.pdf#page=576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SUBOXONE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BASED ADDICTION TREATMENT</a:t>
            </a:r>
          </a:p>
          <a:p>
            <a:r>
              <a:rPr lang="en-US" dirty="0" smtClean="0"/>
              <a:t>KISHORE THAMPY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Opium seed pod and dried seeds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Seeds are usually  brewed in teas</a:t>
            </a:r>
            <a:endParaRPr lang="en-US" sz="1800" dirty="0"/>
          </a:p>
        </p:txBody>
      </p:sp>
      <p:pic>
        <p:nvPicPr>
          <p:cNvPr id="5" name="Picture 2" descr="http://upload.wikimedia.org/wikipedia/commons/thumb/8/84/Poppies-seeds-dry.png/220px-Poppies-seeds-dry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b="34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PAIN</a:t>
            </a:r>
          </a:p>
          <a:p>
            <a:r>
              <a:rPr lang="en-US" sz="2700" b="1" dirty="0"/>
              <a:t>COUGH</a:t>
            </a:r>
          </a:p>
          <a:p>
            <a:r>
              <a:rPr lang="en-US" sz="2700" b="1" dirty="0"/>
              <a:t>DIARRHEA</a:t>
            </a:r>
          </a:p>
          <a:p>
            <a:r>
              <a:rPr lang="en-US" sz="2700" b="1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27148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POPPY HAS BEEN GROWN FOR THOUSANDS OF YEARS IN ANCIENT CIVILIZATIONS</a:t>
            </a:r>
          </a:p>
          <a:p>
            <a:r>
              <a:rPr lang="en-US" sz="2000" b="1" dirty="0" smtClean="0"/>
              <a:t>WARS HAVE BEEN FOUGHT OVER IT: OPIUM WARS OF THE 19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CENTRUY</a:t>
            </a:r>
          </a:p>
          <a:p>
            <a:r>
              <a:rPr lang="en-US" sz="2000" b="1" dirty="0" smtClean="0"/>
              <a:t>PRODUCTION :</a:t>
            </a:r>
          </a:p>
          <a:p>
            <a:pPr lvl="1"/>
            <a:r>
              <a:rPr lang="en-US" sz="1800" b="1" dirty="0" smtClean="0"/>
              <a:t>Legal: Australia, India and Turkey</a:t>
            </a:r>
          </a:p>
          <a:p>
            <a:pPr lvl="1"/>
            <a:r>
              <a:rPr lang="en-US" sz="1800" b="1" dirty="0" smtClean="0"/>
              <a:t>Illegal: Afghanistan, Burma, Mexico, Colombia, Pakistan</a:t>
            </a:r>
          </a:p>
          <a:p>
            <a:pPr lvl="1"/>
            <a:r>
              <a:rPr lang="en-US" sz="1800" b="1" dirty="0" smtClean="0"/>
              <a:t>USA largest consumer of opium</a:t>
            </a:r>
          </a:p>
          <a:p>
            <a:pPr lvl="1"/>
            <a:r>
              <a:rPr lang="en-US" sz="1800" b="1" dirty="0" smtClean="0"/>
              <a:t>Production and consumption regulated by the Single  Convention on Narcotics and Drugs 1961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51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Opiate History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1620: Opium Smoking</a:t>
            </a:r>
          </a:p>
          <a:p>
            <a:r>
              <a:rPr lang="en-US" sz="2400" b="1" dirty="0"/>
              <a:t>1806: Morphine Isolated</a:t>
            </a:r>
          </a:p>
          <a:p>
            <a:r>
              <a:rPr lang="en-US" sz="2400" b="1" dirty="0"/>
              <a:t>1853: Syringe developed</a:t>
            </a:r>
          </a:p>
          <a:p>
            <a:r>
              <a:rPr lang="en-US" sz="2400" b="1" dirty="0"/>
              <a:t>1874: Heroin Synthesized</a:t>
            </a:r>
          </a:p>
          <a:p>
            <a:r>
              <a:rPr lang="en-US" sz="2400" b="1" dirty="0"/>
              <a:t>1937: Methadone Synthesized</a:t>
            </a:r>
          </a:p>
          <a:p>
            <a:r>
              <a:rPr lang="en-US" sz="2400" b="1" dirty="0"/>
              <a:t>1970: Fentanyl Synthesized</a:t>
            </a:r>
          </a:p>
          <a:p>
            <a:r>
              <a:rPr lang="en-US" sz="2400" b="1" dirty="0"/>
              <a:t>1978: Buprenorphine Synthesized from </a:t>
            </a:r>
            <a:r>
              <a:rPr lang="en-US" sz="2400" b="1" dirty="0" err="1"/>
              <a:t>Thebaine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1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Endorphins (</a:t>
            </a:r>
            <a:r>
              <a:rPr lang="en-US" sz="2000" b="1" dirty="0" err="1"/>
              <a:t>enkephalins</a:t>
            </a:r>
            <a:r>
              <a:rPr lang="en-US" sz="2000" b="1" dirty="0"/>
              <a:t>) are naturally occurring neuropeptides produced in brain and pituitary gland: 5 different types</a:t>
            </a:r>
          </a:p>
          <a:p>
            <a:r>
              <a:rPr lang="en-US" sz="2000" b="1" dirty="0"/>
              <a:t>Opioids mimic action of endorphins</a:t>
            </a:r>
          </a:p>
          <a:p>
            <a:r>
              <a:rPr lang="en-US" sz="2000" b="1" dirty="0"/>
              <a:t>3 opioid receptor types</a:t>
            </a:r>
          </a:p>
          <a:p>
            <a:pPr lvl="1"/>
            <a:r>
              <a:rPr lang="en-US" sz="2000" b="1" dirty="0"/>
              <a:t>Mu: euphoria, analgesia, </a:t>
            </a:r>
            <a:r>
              <a:rPr lang="en-US" sz="2000" b="1" dirty="0" smtClean="0"/>
              <a:t>addiction, Respiratory inhibition &amp; </a:t>
            </a:r>
            <a:r>
              <a:rPr lang="en-US" sz="2000" b="1" dirty="0" err="1" smtClean="0"/>
              <a:t>Miosis</a:t>
            </a:r>
            <a:endParaRPr lang="en-US" sz="2000" b="1" dirty="0"/>
          </a:p>
          <a:p>
            <a:pPr lvl="1"/>
            <a:r>
              <a:rPr lang="en-US" sz="2000" b="1" dirty="0"/>
              <a:t>Kappa: analgesia, possibly less addiction, abuse causes psychosis</a:t>
            </a:r>
          </a:p>
          <a:p>
            <a:pPr lvl="1"/>
            <a:r>
              <a:rPr lang="en-US" sz="2000" b="1" dirty="0"/>
              <a:t>Delta: not understood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9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PAIN SENSATION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Thalamus regulated sensory discriminative and affects motivational components of pain</a:t>
            </a:r>
          </a:p>
          <a:p>
            <a:r>
              <a:rPr lang="en-US" sz="2800" b="1" dirty="0" smtClean="0"/>
              <a:t>NMDA glutamate receptors in Thalamus involved in </a:t>
            </a:r>
            <a:r>
              <a:rPr lang="en-US" sz="2800" b="1" dirty="0" err="1" smtClean="0"/>
              <a:t>hyperalgesia</a:t>
            </a:r>
            <a:endParaRPr lang="en-US" sz="2800" b="1" dirty="0" smtClean="0"/>
          </a:p>
          <a:p>
            <a:r>
              <a:rPr lang="en-US" sz="2800" b="1" dirty="0" smtClean="0"/>
              <a:t>Mu receptors in Thalamus and Spinal Cord meditate pain relief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16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9" y="228290"/>
            <a:ext cx="9390111" cy="67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ADDICTION=REWARD-REINFORCEMENT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Controlled by Mu receptors </a:t>
            </a:r>
          </a:p>
          <a:p>
            <a:pPr lvl="1"/>
            <a:r>
              <a:rPr lang="en-US" sz="1800" b="1" dirty="0"/>
              <a:t>Ventral tegmental area (VTA) stimulates DA neurons</a:t>
            </a:r>
          </a:p>
          <a:p>
            <a:pPr lvl="1"/>
            <a:r>
              <a:rPr lang="en-US" sz="1800" b="1" dirty="0"/>
              <a:t>Nucleus </a:t>
            </a:r>
            <a:r>
              <a:rPr lang="en-US" sz="1800" b="1" dirty="0" err="1"/>
              <a:t>Accumbens</a:t>
            </a:r>
            <a:r>
              <a:rPr lang="en-US" sz="1800" b="1" dirty="0"/>
              <a:t> (</a:t>
            </a:r>
            <a:r>
              <a:rPr lang="en-US" sz="1800" b="1" dirty="0" smtClean="0"/>
              <a:t>NAC) </a:t>
            </a:r>
            <a:r>
              <a:rPr lang="en-US" sz="1800" b="1" dirty="0"/>
              <a:t>releases DA: pleasure/desire</a:t>
            </a:r>
          </a:p>
          <a:p>
            <a:pPr lvl="1"/>
            <a:r>
              <a:rPr lang="en-US" sz="1800" b="1" dirty="0"/>
              <a:t>Orbitofrontal cortex</a:t>
            </a:r>
            <a:r>
              <a:rPr lang="en-US" sz="1800" b="1" dirty="0" smtClean="0"/>
              <a:t>: (OFC) </a:t>
            </a:r>
            <a:r>
              <a:rPr lang="en-US" sz="1800" b="1" dirty="0"/>
              <a:t>value </a:t>
            </a:r>
            <a:r>
              <a:rPr lang="en-US" sz="1800" b="1" dirty="0" smtClean="0"/>
              <a:t>judgment/planning</a:t>
            </a:r>
            <a:endParaRPr lang="en-US" sz="1800" b="1" dirty="0"/>
          </a:p>
          <a:p>
            <a:pPr lvl="1"/>
            <a:r>
              <a:rPr lang="en-US" sz="1800" b="1" dirty="0"/>
              <a:t>Hippocampus: records the sensation as memory</a:t>
            </a:r>
          </a:p>
          <a:p>
            <a:pPr lvl="1"/>
            <a:r>
              <a:rPr lang="en-US" sz="1800" b="1" dirty="0" err="1"/>
              <a:t>Amigdala</a:t>
            </a:r>
            <a:r>
              <a:rPr lang="en-US" sz="1800" b="1" dirty="0"/>
              <a:t>: imparts agreeable/disagreeable coloration</a:t>
            </a:r>
          </a:p>
          <a:p>
            <a:pPr lvl="1"/>
            <a:r>
              <a:rPr lang="en-US" sz="1800" b="1" dirty="0"/>
              <a:t>Insula: pleasure seeking</a:t>
            </a:r>
          </a:p>
          <a:p>
            <a:pPr lvl="1"/>
            <a:r>
              <a:rPr lang="en-US" sz="1800" b="1" dirty="0"/>
              <a:t>Locus </a:t>
            </a:r>
            <a:r>
              <a:rPr lang="en-US" sz="1800" b="1" dirty="0" err="1"/>
              <a:t>Coruleus</a:t>
            </a:r>
            <a:r>
              <a:rPr lang="en-US" sz="1800" b="1" dirty="0"/>
              <a:t>: NE alarm center: drives </a:t>
            </a:r>
            <a:r>
              <a:rPr lang="en-US" sz="1800" b="1" dirty="0" smtClean="0"/>
              <a:t>addict to seek relief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660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PATHWAYS FOR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Disinhibition</a:t>
            </a:r>
            <a:r>
              <a:rPr lang="en-US" sz="2800" dirty="0" smtClean="0"/>
              <a:t> ( opioids , BZDs and cannabinoids)</a:t>
            </a:r>
          </a:p>
          <a:p>
            <a:pPr lvl="1"/>
            <a:r>
              <a:rPr lang="en-US" dirty="0" smtClean="0"/>
              <a:t>Indirectly GABA  A </a:t>
            </a:r>
            <a:r>
              <a:rPr lang="el-GR" dirty="0" smtClean="0"/>
              <a:t>α</a:t>
            </a:r>
            <a:r>
              <a:rPr lang="en-US" dirty="0" smtClean="0"/>
              <a:t> 1 receptors disinhibit DA neurons</a:t>
            </a:r>
          </a:p>
          <a:p>
            <a:r>
              <a:rPr lang="en-US" sz="2800" dirty="0" smtClean="0"/>
              <a:t>Direct depolarization of DA neurons ( Nicotine) </a:t>
            </a:r>
          </a:p>
          <a:p>
            <a:pPr lvl="1"/>
            <a:r>
              <a:rPr lang="en-US" dirty="0" smtClean="0"/>
              <a:t>Activation of nicotinic receptors on ACH neurons</a:t>
            </a:r>
          </a:p>
          <a:p>
            <a:r>
              <a:rPr lang="en-US" sz="2800" dirty="0" smtClean="0"/>
              <a:t>Blockade of Uptake ( Cocaine and Amphetamine)</a:t>
            </a:r>
          </a:p>
          <a:p>
            <a:pPr lvl="1"/>
            <a:r>
              <a:rPr lang="en-US" dirty="0" smtClean="0"/>
              <a:t>Blockade of DAT</a:t>
            </a:r>
          </a:p>
          <a:p>
            <a:pPr lvl="1"/>
            <a:r>
              <a:rPr lang="en-US" dirty="0" smtClean="0"/>
              <a:t>Forced </a:t>
            </a:r>
            <a:r>
              <a:rPr lang="en-US" dirty="0"/>
              <a:t>release of DA in presynaptic vesicles: amphetamines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da-DK" sz="1600" dirty="0" smtClean="0"/>
              <a:t>Tan </a:t>
            </a:r>
            <a:r>
              <a:rPr lang="da-DK" sz="1600" dirty="0"/>
              <a:t>et al: Nature 2010Feb 11, 463 (7282)</a:t>
            </a:r>
            <a:endParaRPr lang="en-US" sz="1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LRCacEybxCCJAylUChOuvm-xWM883rVgW1BJvRGnnPifQ4N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21"/>
            <a:ext cx="990996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b="1" dirty="0"/>
              <a:t>UNDERSTAND THE EXTENT OF THE  ADDICTION </a:t>
            </a:r>
            <a:r>
              <a:rPr lang="en-US" sz="2700" b="1" dirty="0" smtClean="0"/>
              <a:t>OPIATE PROBLEM</a:t>
            </a:r>
            <a:endParaRPr lang="en-US" sz="2700" b="1" dirty="0"/>
          </a:p>
          <a:p>
            <a:r>
              <a:rPr lang="en-US" sz="2700" b="1" dirty="0"/>
              <a:t>BECOME AWARE OF THE LEGAL HISTORY OF SUBOXONE</a:t>
            </a:r>
          </a:p>
          <a:p>
            <a:r>
              <a:rPr lang="en-US" sz="2700" b="1" dirty="0"/>
              <a:t>IDENTIFY CANDIDATES FOR OFFICE BASED OPIOD TREATMENT</a:t>
            </a:r>
          </a:p>
          <a:p>
            <a:r>
              <a:rPr lang="en-US" sz="2700" b="1" dirty="0"/>
              <a:t>UNDERSTAND APPROPRIATE USE OF SUBOXONE AND POTENTIAL PITFALLS</a:t>
            </a:r>
          </a:p>
        </p:txBody>
      </p:sp>
    </p:spTree>
    <p:extLst>
      <p:ext uri="{BB962C8B-B14F-4D97-AF65-F5344CB8AC3E}">
        <p14:creationId xmlns:p14="http://schemas.microsoft.com/office/powerpoint/2010/main" val="143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Nuclei that are involved in regulation of pleasure and ultimately addiction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wikipedia</a:t>
            </a:r>
            <a:endParaRPr lang="en-US" dirty="0"/>
          </a:p>
        </p:txBody>
      </p:sp>
      <p:pic>
        <p:nvPicPr>
          <p:cNvPr id="1026" name="Picture 2" descr="http://thebrain.mcgill.ca/flash/d/d_03/d_03_cr/d_03_cr_que/d_03_cr_que_1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60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2" y="0"/>
            <a:ext cx="8762335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" y="958135"/>
            <a:ext cx="8081755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49300"/>
            <a:ext cx="80137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ADAPTATION: TOLERANCE &amp; DEPENDENCE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30" lvl="1" indent="-288030"/>
            <a:r>
              <a:rPr lang="en-US" sz="2800" b="1" dirty="0" smtClean="0"/>
              <a:t>OVER TIME RECEPTOR</a:t>
            </a:r>
          </a:p>
          <a:p>
            <a:pPr marL="288030" lvl="1" indent="-288030"/>
            <a:r>
              <a:rPr lang="en-US" sz="2800" b="1" dirty="0" smtClean="0"/>
              <a:t>Adapts </a:t>
            </a:r>
            <a:r>
              <a:rPr lang="en-US" sz="2800" b="1" dirty="0"/>
              <a:t>to the opioid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Becomes less sensitive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Increase in the number of receptors</a:t>
            </a:r>
          </a:p>
        </p:txBody>
      </p:sp>
    </p:spTree>
    <p:extLst>
      <p:ext uri="{BB962C8B-B14F-4D97-AF65-F5344CB8AC3E}">
        <p14:creationId xmlns:p14="http://schemas.microsoft.com/office/powerpoint/2010/main" val="32418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364934" cy="74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2" y="1697520"/>
            <a:ext cx="10672434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AGONISTS/ANTAGONISTS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FULL AGONIST: </a:t>
            </a:r>
          </a:p>
          <a:p>
            <a:pPr lvl="1"/>
            <a:r>
              <a:rPr lang="en-US" sz="1600" b="1" dirty="0" smtClean="0"/>
              <a:t>Fully activates Mu receptor </a:t>
            </a:r>
          </a:p>
          <a:p>
            <a:pPr lvl="1"/>
            <a:r>
              <a:rPr lang="en-US" sz="1600" b="1" dirty="0" smtClean="0"/>
              <a:t>Highly reinforcing</a:t>
            </a:r>
          </a:p>
          <a:p>
            <a:pPr lvl="1"/>
            <a:r>
              <a:rPr lang="en-US" sz="1600" b="1" dirty="0" smtClean="0"/>
              <a:t>Most abused opioid</a:t>
            </a:r>
          </a:p>
          <a:p>
            <a:pPr lvl="1"/>
            <a:r>
              <a:rPr lang="en-US" sz="1600" b="1" dirty="0" smtClean="0"/>
              <a:t>Heroin, methadone, oxycodone </a:t>
            </a:r>
            <a:r>
              <a:rPr lang="en-US" sz="1600" b="1" dirty="0" err="1" smtClean="0"/>
              <a:t>etc</a:t>
            </a:r>
            <a:endParaRPr lang="en-US" sz="1600" b="1" dirty="0" smtClean="0"/>
          </a:p>
          <a:p>
            <a:r>
              <a:rPr lang="en-US" b="1" dirty="0" smtClean="0"/>
              <a:t>PARTIAL AGONISTS</a:t>
            </a:r>
          </a:p>
          <a:p>
            <a:pPr lvl="1"/>
            <a:r>
              <a:rPr lang="en-US" sz="1600" b="1" dirty="0" smtClean="0"/>
              <a:t>Activates </a:t>
            </a:r>
            <a:r>
              <a:rPr lang="en-US" sz="1600" b="1" dirty="0"/>
              <a:t>M</a:t>
            </a:r>
            <a:r>
              <a:rPr lang="en-US" sz="1600" b="1" dirty="0" smtClean="0"/>
              <a:t>u receptor at lower levels</a:t>
            </a:r>
          </a:p>
          <a:p>
            <a:pPr lvl="1"/>
            <a:r>
              <a:rPr lang="en-US" sz="1600" b="1" dirty="0" smtClean="0"/>
              <a:t>Less reinforcing</a:t>
            </a:r>
          </a:p>
          <a:p>
            <a:pPr lvl="1"/>
            <a:r>
              <a:rPr lang="en-US" sz="1600" b="1" dirty="0" smtClean="0"/>
              <a:t>Buprenorphine</a:t>
            </a:r>
          </a:p>
          <a:p>
            <a:r>
              <a:rPr lang="en-US" b="1" dirty="0" smtClean="0"/>
              <a:t>ANTAGONISTS</a:t>
            </a:r>
          </a:p>
          <a:p>
            <a:pPr lvl="1"/>
            <a:r>
              <a:rPr lang="en-US" sz="1600" b="1" dirty="0" smtClean="0"/>
              <a:t>Occupies Mu receptor without activating</a:t>
            </a:r>
          </a:p>
          <a:p>
            <a:pPr lvl="1"/>
            <a:r>
              <a:rPr lang="en-US" sz="1600" b="1" dirty="0" smtClean="0"/>
              <a:t>Blocks agonists from occupying sites</a:t>
            </a:r>
          </a:p>
          <a:p>
            <a:pPr lvl="1"/>
            <a:r>
              <a:rPr lang="en-US" sz="1600" b="1" dirty="0" smtClean="0"/>
              <a:t>Naltrexone, naloxone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 SYNDROME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40543"/>
              </p:ext>
            </p:extLst>
          </p:nvPr>
        </p:nvGraphicFramePr>
        <p:xfrm>
          <a:off x="923925" y="2835275"/>
          <a:ext cx="706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0"/>
                <a:gridCol w="1765300"/>
                <a:gridCol w="1765300"/>
                <a:gridCol w="1765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˜ 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2-7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METHADONE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˜ 7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12-14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8096250" cy="104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ADDICTION </a:t>
            </a:r>
            <a:r>
              <a:rPr lang="en-US" sz="2000" dirty="0" smtClean="0"/>
              <a:t>EPIDEMIOLOGY: Nora </a:t>
            </a:r>
            <a:r>
              <a:rPr lang="en-US" sz="2000" dirty="0"/>
              <a:t>D. </a:t>
            </a:r>
            <a:r>
              <a:rPr lang="en-US" sz="2000" dirty="0" err="1"/>
              <a:t>Volkow</a:t>
            </a:r>
            <a:r>
              <a:rPr lang="en-US" sz="2000" dirty="0"/>
              <a:t>, M.D.</a:t>
            </a:r>
            <a:br>
              <a:rPr lang="en-US" sz="2000" dirty="0"/>
            </a:br>
            <a:r>
              <a:rPr lang="en-US" sz="2000" dirty="0"/>
              <a:t>Senate Caucus on International Narcotics </a:t>
            </a:r>
            <a:r>
              <a:rPr lang="en-US" sz="2000" dirty="0" smtClean="0"/>
              <a:t>Control 2014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 Between 26.4 </a:t>
            </a:r>
            <a:r>
              <a:rPr lang="en-US" sz="1800" b="1" dirty="0"/>
              <a:t>million </a:t>
            </a:r>
            <a:r>
              <a:rPr lang="en-US" sz="1800" b="1" dirty="0" smtClean="0"/>
              <a:t> and 36 </a:t>
            </a:r>
            <a:r>
              <a:rPr lang="en-US" sz="1800" b="1" dirty="0"/>
              <a:t>million people abuse opioids </a:t>
            </a:r>
            <a:r>
              <a:rPr lang="en-US" sz="1800" b="1" dirty="0" smtClean="0"/>
              <a:t>worldwide</a:t>
            </a:r>
          </a:p>
          <a:p>
            <a:r>
              <a:rPr lang="en-US" sz="1800" b="1" dirty="0"/>
              <a:t>2.1 million people in the United </a:t>
            </a:r>
            <a:r>
              <a:rPr lang="en-US" sz="1800" b="1" dirty="0" smtClean="0"/>
              <a:t>States</a:t>
            </a:r>
          </a:p>
          <a:p>
            <a:r>
              <a:rPr lang="en-US" sz="1800" b="1" dirty="0"/>
              <a:t>467,000 addicted to </a:t>
            </a:r>
            <a:r>
              <a:rPr lang="en-US" sz="1800" b="1" dirty="0" smtClean="0"/>
              <a:t>heroin</a:t>
            </a:r>
          </a:p>
          <a:p>
            <a:r>
              <a:rPr lang="en-US" sz="1800" b="1" dirty="0" smtClean="0"/>
              <a:t>unintentional </a:t>
            </a:r>
            <a:r>
              <a:rPr lang="en-US" sz="1800" b="1" dirty="0"/>
              <a:t>overdose deaths from prescription pain relievers has soared in the United States, more than quadrupling since 1999</a:t>
            </a:r>
            <a:r>
              <a:rPr lang="en-US" sz="1800" b="1" dirty="0" smtClean="0"/>
              <a:t>.</a:t>
            </a:r>
          </a:p>
          <a:p>
            <a:r>
              <a:rPr lang="en-US" sz="1800" b="1" dirty="0"/>
              <a:t>increased non-medical use of opioid analgesics and heroin abuse in the United States</a:t>
            </a:r>
            <a:r>
              <a:rPr lang="en-US" sz="1800" b="1" dirty="0" smtClean="0"/>
              <a:t>.</a:t>
            </a:r>
          </a:p>
          <a:p>
            <a:r>
              <a:rPr lang="en-US" sz="1800" b="1" dirty="0"/>
              <a:t>number of prescriptions for opioids </a:t>
            </a:r>
            <a:r>
              <a:rPr lang="en-US" sz="1800" b="1" dirty="0" smtClean="0"/>
              <a:t>have </a:t>
            </a:r>
            <a:r>
              <a:rPr lang="en-US" sz="1800" b="1" dirty="0"/>
              <a:t>escalated from around 76 million in 1991 to nearly 207 million in 2013</a:t>
            </a:r>
          </a:p>
        </p:txBody>
      </p:sp>
    </p:spTree>
    <p:extLst>
      <p:ext uri="{BB962C8B-B14F-4D97-AF65-F5344CB8AC3E}">
        <p14:creationId xmlns:p14="http://schemas.microsoft.com/office/powerpoint/2010/main" val="27292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SUBOXONE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COMBINATION OF </a:t>
            </a:r>
          </a:p>
          <a:p>
            <a:pPr marL="384038" lvl="1" indent="0">
              <a:buNone/>
            </a:pPr>
            <a:r>
              <a:rPr lang="en-US" sz="1600" b="1" dirty="0" smtClean="0"/>
              <a:t>BUPRENORPHINE </a:t>
            </a:r>
          </a:p>
          <a:p>
            <a:pPr lvl="1"/>
            <a:r>
              <a:rPr lang="en-US" sz="1600" b="1" dirty="0" smtClean="0"/>
              <a:t>PARTIAL AGONIST ANTAGONIST OPIOID</a:t>
            </a:r>
          </a:p>
          <a:p>
            <a:pPr lvl="1"/>
            <a:r>
              <a:rPr lang="en-US" sz="1600" b="1" dirty="0" smtClean="0"/>
              <a:t>SEMISYNTHETIC MANUFACTURED IN 1978 DERIVED FROM THEBAINE</a:t>
            </a:r>
          </a:p>
          <a:p>
            <a:pPr lvl="1"/>
            <a:r>
              <a:rPr lang="en-US" sz="1600" b="1" dirty="0" smtClean="0"/>
              <a:t>SUBLINGUAL USE</a:t>
            </a:r>
          </a:p>
          <a:p>
            <a:pPr lvl="1"/>
            <a:r>
              <a:rPr lang="en-US" sz="1600" b="1" dirty="0" smtClean="0"/>
              <a:t>HIGH AFFINITY FOR Mu RECEPTOR</a:t>
            </a:r>
          </a:p>
          <a:p>
            <a:pPr lvl="1"/>
            <a:r>
              <a:rPr lang="en-US" sz="1600" b="1" dirty="0" smtClean="0"/>
              <a:t>STAYS ON RECEPTOR FOR LONG TIME</a:t>
            </a:r>
          </a:p>
          <a:p>
            <a:pPr lvl="1"/>
            <a:r>
              <a:rPr lang="en-US" sz="1600" b="1" dirty="0" smtClean="0"/>
              <a:t>DISPLACES FULL AGONISTS SO COULD CAUSE PRECIPITATED WITHDRAWAL</a:t>
            </a:r>
          </a:p>
          <a:p>
            <a:pPr marL="384038" lvl="1" indent="0">
              <a:buNone/>
            </a:pPr>
            <a:r>
              <a:rPr lang="en-US" sz="1600" b="1" dirty="0" smtClean="0"/>
              <a:t>NALOXONE</a:t>
            </a:r>
          </a:p>
          <a:p>
            <a:pPr lvl="1"/>
            <a:r>
              <a:rPr lang="en-US" sz="1600" b="1" dirty="0" smtClean="0"/>
              <a:t>OPIOID ANTAGONIST</a:t>
            </a:r>
          </a:p>
          <a:p>
            <a:pPr lvl="1"/>
            <a:r>
              <a:rPr lang="en-US" sz="1600" b="1" dirty="0" smtClean="0"/>
              <a:t>POORLY ABSORBED ORALLY</a:t>
            </a:r>
          </a:p>
          <a:p>
            <a:pPr lvl="1"/>
            <a:r>
              <a:rPr lang="en-US" sz="1600" b="1" dirty="0" smtClean="0"/>
              <a:t>WILL PRECIPITATE </a:t>
            </a:r>
            <a:r>
              <a:rPr lang="en-US" sz="1600" b="1" dirty="0" smtClean="0"/>
              <a:t>WITHDRAWAL </a:t>
            </a:r>
            <a:r>
              <a:rPr lang="en-US" sz="1600" b="1" dirty="0" smtClean="0"/>
              <a:t>IF INJECTED</a:t>
            </a:r>
          </a:p>
        </p:txBody>
      </p:sp>
    </p:spTree>
    <p:extLst>
      <p:ext uri="{BB962C8B-B14F-4D97-AF65-F5344CB8AC3E}">
        <p14:creationId xmlns:p14="http://schemas.microsoft.com/office/powerpoint/2010/main" val="39407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BUPRENEX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INJECTABLE BUPRENORPHINE</a:t>
            </a:r>
          </a:p>
          <a:p>
            <a:r>
              <a:rPr lang="en-US" sz="2400" b="1" dirty="0" smtClean="0"/>
              <a:t>FDA APPROVED FOR MODERATE TO SEVERE PAIN</a:t>
            </a:r>
          </a:p>
          <a:p>
            <a:r>
              <a:rPr lang="en-US" sz="2400" b="1" dirty="0" smtClean="0"/>
              <a:t>SCHEDULE 3</a:t>
            </a:r>
          </a:p>
          <a:p>
            <a:r>
              <a:rPr lang="en-US" sz="2400" b="1" dirty="0" smtClean="0"/>
              <a:t>ILLEGAL TO USE FOR OPIOID DISORDERS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15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ORAL BUPRENORPHINE  </a:t>
            </a:r>
          </a:p>
          <a:p>
            <a:r>
              <a:rPr lang="en-US" sz="2400" b="1" dirty="0" smtClean="0"/>
              <a:t>ONLY APPROVED FOR OPIOID DISORDERS</a:t>
            </a:r>
          </a:p>
          <a:p>
            <a:r>
              <a:rPr lang="en-US" sz="2400" b="1" dirty="0" smtClean="0"/>
              <a:t>LIMITED USE IN PREGNANCY AND ALLERGY TO SUBOXONE OR INDUCTION STRATEGIES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2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SUBOXONE BIOAVAILABILITY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ZERO IF SWALLOWED</a:t>
            </a:r>
          </a:p>
          <a:p>
            <a:r>
              <a:rPr lang="en-US" sz="2400" b="1" dirty="0" smtClean="0"/>
              <a:t>GOOD FOR BUPRENORPHINE SUBLINGUALLY</a:t>
            </a:r>
          </a:p>
          <a:p>
            <a:r>
              <a:rPr lang="en-US" sz="2400" b="1" dirty="0" smtClean="0"/>
              <a:t>ZERO FOR NALOXONE SUBLINGUALLY</a:t>
            </a:r>
          </a:p>
          <a:p>
            <a:r>
              <a:rPr lang="en-US" sz="2400" b="1" dirty="0" smtClean="0"/>
              <a:t>GOOD FOR BOTH PARENTERALLY, BUT NALOXONE WILL BLOCK EARLY EFFECT OF BUPRENORPHINE</a:t>
            </a:r>
          </a:p>
        </p:txBody>
      </p:sp>
    </p:spTree>
    <p:extLst>
      <p:ext uri="{BB962C8B-B14F-4D97-AF65-F5344CB8AC3E}">
        <p14:creationId xmlns:p14="http://schemas.microsoft.com/office/powerpoint/2010/main" val="174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CYP 3A4 TO NOR BUPRENORPHINE THE ACTIVE METABOLITE</a:t>
            </a:r>
          </a:p>
          <a:p>
            <a:r>
              <a:rPr lang="en-US" sz="2000" b="1" dirty="0" smtClean="0"/>
              <a:t>BUP/NOR BUP ELIMINATED IN FECES AND URINE</a:t>
            </a:r>
          </a:p>
          <a:p>
            <a:r>
              <a:rPr lang="en-US" sz="2000" b="1" dirty="0" smtClean="0"/>
              <a:t>MEAN HALF LIFE 37 HOURS</a:t>
            </a:r>
          </a:p>
          <a:p>
            <a:r>
              <a:rPr lang="en-US" sz="2000" b="1" dirty="0" smtClean="0"/>
              <a:t>UDS </a:t>
            </a:r>
          </a:p>
          <a:p>
            <a:pPr lvl="1"/>
            <a:r>
              <a:rPr lang="en-US" sz="2000" b="1" dirty="0" smtClean="0"/>
              <a:t>WILL NOT TEST POSITIVE FOR OPIATES</a:t>
            </a:r>
          </a:p>
          <a:p>
            <a:pPr lvl="1"/>
            <a:r>
              <a:rPr lang="en-US" sz="2000" b="1" dirty="0" smtClean="0"/>
              <a:t>MUST ORDER BUP SCREEN TO CHECK COMPLIANCE</a:t>
            </a:r>
          </a:p>
          <a:p>
            <a:pPr lvl="1"/>
            <a:r>
              <a:rPr lang="en-US" sz="2000" b="1" dirty="0" smtClean="0"/>
              <a:t>QUANTITATIVE BUP SCREENING TO MONITOR DIVERSION</a:t>
            </a:r>
          </a:p>
          <a:p>
            <a:pPr lvl="1"/>
            <a:r>
              <a:rPr lang="en-US" sz="2000" b="1" dirty="0" smtClean="0"/>
              <a:t>NORBUP ALWAYS &gt;BUP IF COMPLIANT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051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BRAND AND GENERICS ON MARKET</a:t>
            </a:r>
          </a:p>
          <a:p>
            <a:r>
              <a:rPr lang="en-US" sz="2400" b="1" dirty="0" smtClean="0"/>
              <a:t>FILM BRAND PRODUCT AND PREFERRED BY PATIENTS</a:t>
            </a:r>
          </a:p>
          <a:p>
            <a:r>
              <a:rPr lang="en-US" sz="2400" b="1" dirty="0" smtClean="0"/>
              <a:t>GENERIC ONLY AVAILABLE IN VA</a:t>
            </a:r>
          </a:p>
          <a:p>
            <a:r>
              <a:rPr lang="en-US" sz="2400" b="1" dirty="0"/>
              <a:t>AVAILABLE IN TABLETS AND FILM</a:t>
            </a:r>
          </a:p>
          <a:p>
            <a:r>
              <a:rPr lang="en-US" sz="2400" b="1" dirty="0"/>
              <a:t>2/0.5MG AND </a:t>
            </a:r>
            <a:r>
              <a:rPr lang="en-US" sz="2400" b="1" dirty="0" smtClean="0"/>
              <a:t>8/2 MG </a:t>
            </a:r>
            <a:r>
              <a:rPr lang="en-US" sz="2400" b="1" dirty="0"/>
              <a:t>STRENGTHS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808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SAFETY RECORD ESTABLISHED</a:t>
            </a:r>
          </a:p>
          <a:p>
            <a:r>
              <a:rPr lang="en-US" sz="1800" b="1" dirty="0" smtClean="0"/>
              <a:t>RARE FOR ALLERGIES TO DEVELOP</a:t>
            </a:r>
          </a:p>
          <a:p>
            <a:r>
              <a:rPr lang="en-US" sz="1800" b="1" dirty="0" smtClean="0"/>
              <a:t>FEW SIDE EFFECTS: NAUSEA AND CONSTIPATION</a:t>
            </a:r>
          </a:p>
          <a:p>
            <a:r>
              <a:rPr lang="en-US" sz="1800" b="1" dirty="0" smtClean="0"/>
              <a:t>NO EVIDENCE OF COGNITIVE IMPAIRMENT OR RESPIRATORY DEPRESSION</a:t>
            </a:r>
          </a:p>
          <a:p>
            <a:r>
              <a:rPr lang="en-US" sz="1800" b="1" dirty="0" smtClean="0"/>
              <a:t>ORAL OVER DOSE HIGHLY FATAL</a:t>
            </a:r>
          </a:p>
          <a:p>
            <a:r>
              <a:rPr lang="en-US" sz="1800" b="1" dirty="0" smtClean="0"/>
              <a:t>OVERDOSE WITH OTHER  CNS DEPRESSANTS PROBLEMATIC</a:t>
            </a:r>
          </a:p>
          <a:p>
            <a:r>
              <a:rPr lang="en-US" sz="1800" b="1" dirty="0" smtClean="0"/>
              <a:t>NO ABSOLUTE CONTRAINDICATION FOR USE WITH BZDS; HOWEVER VA DOES NOT ALLOW COMBINED USE</a:t>
            </a:r>
          </a:p>
          <a:p>
            <a:r>
              <a:rPr lang="en-US" sz="1800" b="1" dirty="0" smtClean="0"/>
              <a:t>FEW CASES OF INJECTED SUBOXONE WITH OD ON BZDS</a:t>
            </a:r>
          </a:p>
          <a:p>
            <a:r>
              <a:rPr lang="en-US" sz="1800" b="1" dirty="0" smtClean="0"/>
              <a:t>INJECTABLE FORM IS ROUTINELY ABUSED and ORAL SUBUTEX CAN BE CRUSHED AND INJECTED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22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CYA 3A4 INHIBITORS CAN RAISE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	Prozac, </a:t>
            </a:r>
            <a:r>
              <a:rPr lang="en-US" sz="2000" b="1" dirty="0" err="1" smtClean="0"/>
              <a:t>Luvox</a:t>
            </a:r>
            <a:r>
              <a:rPr lang="en-US" sz="2000" b="1" dirty="0" smtClean="0"/>
              <a:t>, Tagamet, </a:t>
            </a:r>
            <a:r>
              <a:rPr lang="en-US" sz="2000" b="1" dirty="0" err="1" smtClean="0"/>
              <a:t>retrovirals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CYP 3A4 SUBSTRATES CAN RAISE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	</a:t>
            </a:r>
            <a:r>
              <a:rPr lang="en-US" sz="2000" b="1" dirty="0" err="1" smtClean="0"/>
              <a:t>Trazodone</a:t>
            </a:r>
            <a:r>
              <a:rPr lang="en-US" sz="2000" b="1" dirty="0" smtClean="0"/>
              <a:t>, Valium, Xanax, Oral Contraceptives, 			Ambien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CYP3A4 INDUCERS MAY LOWER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	</a:t>
            </a:r>
            <a:r>
              <a:rPr lang="en-US" sz="2000" b="1" dirty="0" err="1" smtClean="0"/>
              <a:t>Tegretol</a:t>
            </a:r>
            <a:r>
              <a:rPr lang="en-US" sz="2000" b="1" dirty="0" smtClean="0"/>
              <a:t>, PB, Dilantin, </a:t>
            </a:r>
            <a:r>
              <a:rPr lang="en-US" sz="2000" b="1" dirty="0" err="1" smtClean="0"/>
              <a:t>Mysoline</a:t>
            </a:r>
            <a:r>
              <a:rPr lang="en-US" sz="2000" b="1" dirty="0" smtClean="0"/>
              <a:t>, St John’s </a:t>
            </a:r>
            <a:r>
              <a:rPr lang="en-US" sz="2000" b="1" dirty="0" err="1" smtClean="0"/>
              <a:t>wort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2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CYP 1A2 /2B6 AND CIGARETTES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SMOKING INDUCES BOTH  ENZYMES </a:t>
            </a:r>
          </a:p>
          <a:p>
            <a:r>
              <a:rPr lang="en-US" sz="2000" b="1" dirty="0" smtClean="0"/>
              <a:t>METHADONE METABOLIZED BY THESE ENZYMES</a:t>
            </a:r>
          </a:p>
          <a:p>
            <a:r>
              <a:rPr lang="en-US" sz="2000" b="1" dirty="0" smtClean="0"/>
              <a:t>METHADONE LEVELS MAY DROP AND ADDICTION MAY NOT BE WELL CONTROLLED</a:t>
            </a:r>
          </a:p>
          <a:p>
            <a:r>
              <a:rPr lang="en-US" sz="2000" b="1" dirty="0" smtClean="0"/>
              <a:t>CESSATION </a:t>
            </a:r>
            <a:r>
              <a:rPr lang="en-US" sz="2000" b="1" smtClean="0"/>
              <a:t>OF SMOKING </a:t>
            </a:r>
            <a:r>
              <a:rPr lang="en-US" sz="2000" b="1" dirty="0" smtClean="0"/>
              <a:t>MAY RAISE LEVELS TO TOXIC POINT AND KILL THE PATIENT</a:t>
            </a:r>
          </a:p>
          <a:p>
            <a:r>
              <a:rPr lang="en-US" sz="2000" b="1" dirty="0" smtClean="0"/>
              <a:t>FLIGHT INTO HEALTH MAY BE DEADLY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54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NOT DONE AT CBOC DUE TO LACK OF SPACE , ACCESS TO PHARMACY AND NURSING </a:t>
            </a:r>
            <a:r>
              <a:rPr lang="en-US" b="1" dirty="0"/>
              <a:t>S</a:t>
            </a:r>
            <a:r>
              <a:rPr lang="en-US" b="1" dirty="0" smtClean="0"/>
              <a:t>TAFF</a:t>
            </a:r>
            <a:endParaRPr lang="en-US" b="1" dirty="0" smtClean="0"/>
          </a:p>
          <a:p>
            <a:r>
              <a:rPr lang="en-US" b="1" dirty="0" smtClean="0"/>
              <a:t>PATIENTS SENT TO INPT UNIT OR IN SOME INSTANCES TO IOP</a:t>
            </a:r>
          </a:p>
          <a:p>
            <a:r>
              <a:rPr lang="en-US" b="1" dirty="0" smtClean="0"/>
              <a:t>TREATMENT AGREEMENT : SAMPLE  FORMS AVAILABLE IN CPRS</a:t>
            </a:r>
          </a:p>
          <a:p>
            <a:r>
              <a:rPr lang="en-US" b="1" dirty="0" smtClean="0"/>
              <a:t>PATIENT MUST BE IN WITHDRAWAL IN ORDER TO INITIATE </a:t>
            </a:r>
          </a:p>
          <a:p>
            <a:r>
              <a:rPr lang="en-US" b="1" dirty="0" smtClean="0"/>
              <a:t>COWS SCORE 8 OR ABOVE</a:t>
            </a:r>
          </a:p>
          <a:p>
            <a:r>
              <a:rPr lang="en-US" b="1" dirty="0" smtClean="0"/>
              <a:t>DO NOT RELY ON PT REPORT</a:t>
            </a:r>
          </a:p>
          <a:p>
            <a:r>
              <a:rPr lang="en-US" b="1" dirty="0" smtClean="0"/>
              <a:t>UDS MUST BE DONE SAME DAY WITH REPORT</a:t>
            </a:r>
          </a:p>
          <a:p>
            <a:r>
              <a:rPr lang="en-US" b="1" dirty="0" smtClean="0"/>
              <a:t>START WITH 4/1 AND MONITOR FOR 2 HOURS AND REASSESS</a:t>
            </a:r>
          </a:p>
          <a:p>
            <a:r>
              <a:rPr lang="en-US" b="1" dirty="0" smtClean="0"/>
              <a:t>MAX DOSE IST DAY  8/2MG</a:t>
            </a:r>
          </a:p>
          <a:p>
            <a:r>
              <a:rPr lang="en-US" b="1" dirty="0" smtClean="0"/>
              <a:t>IF WITHDRAWAL APPEARS IMMEDIATELY AFTER IST DOSE PRECIPITATE WITHDRAWAL IS LIKELY</a:t>
            </a:r>
          </a:p>
          <a:p>
            <a:r>
              <a:rPr lang="en-US" b="1" dirty="0" smtClean="0"/>
              <a:t>FOR METHADONE  START 24 HOURS AFTER LAST DOSE OR 48 WITH LAAM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7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USE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USA accounts for 100% of all Oxycodone use and 81% of Hydrocodone use in the world</a:t>
            </a:r>
          </a:p>
          <a:p>
            <a:r>
              <a:rPr lang="en-US" sz="1800" b="1" dirty="0"/>
              <a:t>emergency department visits involving nonmedical use of opioid analgesics increased from 144,600 in 2004 to 305,900 in </a:t>
            </a:r>
            <a:r>
              <a:rPr lang="en-US" sz="1800" b="1" dirty="0" smtClean="0"/>
              <a:t>2008</a:t>
            </a:r>
          </a:p>
          <a:p>
            <a:r>
              <a:rPr lang="en-US" sz="1800" b="1" dirty="0"/>
              <a:t>overdose deaths due to prescription opioid pain relievers have more than tripled in the past 20 years, escalating to 16,651 deaths in the </a:t>
            </a:r>
            <a:r>
              <a:rPr lang="en-US" sz="1800" b="1" dirty="0" smtClean="0"/>
              <a:t>United </a:t>
            </a:r>
            <a:r>
              <a:rPr lang="en-US" sz="1800" b="1" dirty="0"/>
              <a:t>States in 2010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r>
              <a:rPr lang="en-US" sz="1800" b="1" dirty="0" smtClean="0"/>
              <a:t>1 million veterans on </a:t>
            </a:r>
            <a:r>
              <a:rPr lang="en-US" sz="1800" b="1" dirty="0" smtClean="0"/>
              <a:t>opioids, 9266 in NFSG</a:t>
            </a:r>
            <a:endParaRPr lang="en-US" sz="1800" b="1" dirty="0" smtClean="0"/>
          </a:p>
          <a:p>
            <a:r>
              <a:rPr lang="en-US" sz="1800" b="1" dirty="0" smtClean="0"/>
              <a:t>50% are chronic users </a:t>
            </a:r>
            <a:r>
              <a:rPr lang="en-US" sz="1800" b="1" dirty="0" err="1" smtClean="0"/>
              <a:t>i.e.</a:t>
            </a:r>
            <a:r>
              <a:rPr lang="en-US" sz="1800" b="1" dirty="0" err="1" smtClean="0"/>
              <a:t>dependent</a:t>
            </a:r>
            <a:endParaRPr lang="en-US" sz="1800" b="1" dirty="0" smtClean="0"/>
          </a:p>
          <a:p>
            <a:r>
              <a:rPr lang="en-US" sz="1800" b="1" dirty="0" smtClean="0"/>
              <a:t>1/3 of all veteran suicides involve prescription drugs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34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INDUCTON : 2 ND DAY, STABILIZATION &amp; WITHDRAWAL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INCREASE BY 2/0.5-4/1 MG UNTIL MAX DOSE 12/3-16/4</a:t>
            </a:r>
          </a:p>
          <a:p>
            <a:r>
              <a:rPr lang="en-US" sz="1800" b="1" dirty="0" smtClean="0"/>
              <a:t>MAX DAILY DOSE 32/8MG</a:t>
            </a:r>
          </a:p>
          <a:p>
            <a:r>
              <a:rPr lang="en-US" sz="1800" b="1" dirty="0" smtClean="0"/>
              <a:t>IF PT REPORTS PERSISTENCE OF WITHDRAWAL CHECK TO SEE IF SWALLOWING MEDICATION OR DIVERSION</a:t>
            </a:r>
          </a:p>
          <a:p>
            <a:r>
              <a:rPr lang="en-US" sz="1800" b="1" dirty="0" smtClean="0"/>
              <a:t>MAINTENANCE DOSE GENERALLY NOT MORE THAN 24/6</a:t>
            </a:r>
          </a:p>
          <a:p>
            <a:r>
              <a:rPr lang="en-US" sz="1800" b="1" dirty="0" smtClean="0"/>
              <a:t>INDEFINITE MAINTENANCE THE RULE AS 60-80% WILL RELAPSE WITHIN A YEAR </a:t>
            </a:r>
          </a:p>
          <a:p>
            <a:r>
              <a:rPr lang="en-US" sz="1800" b="1" dirty="0" smtClean="0"/>
              <a:t>CAN DO RAPID (&lt; 3 DAYS) OR SLOW </a:t>
            </a:r>
          </a:p>
          <a:p>
            <a:r>
              <a:rPr lang="en-US" sz="1800" b="1" dirty="0" smtClean="0"/>
              <a:t>FEDERAL LAW REQUIRES COUNSELLING DURING TREATMENT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548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OF PRESCRIBERS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DATA 2000 IS THE LAW THAT AUTHORIZED USE OF SUBOXONE FOR OFFICE BASED TREATMENT</a:t>
            </a:r>
          </a:p>
          <a:p>
            <a:r>
              <a:rPr lang="en-US" sz="1800" b="1" dirty="0" smtClean="0"/>
              <a:t>PRESCRIBERS WHO HAVE A VALID DEA CERTIFICATE MUST TAKE A 8 HOUR CERTIFICATION COURSE APPROVED BY SAMHSA</a:t>
            </a:r>
          </a:p>
          <a:p>
            <a:r>
              <a:rPr lang="en-US" sz="1800" b="1" dirty="0" smtClean="0"/>
              <a:t>MUST OBTAIN SAMHSA WAIVER FOR THE FIRST 30 PATIENTS AND AFTER 1 YEAR FOR THE NEXT 70</a:t>
            </a:r>
          </a:p>
          <a:p>
            <a:r>
              <a:rPr lang="en-US" sz="1800" b="1" dirty="0" smtClean="0"/>
              <a:t>VA MDS MUST BE CREDENTIALED</a:t>
            </a:r>
          </a:p>
          <a:p>
            <a:r>
              <a:rPr lang="en-US" sz="1800" b="1" dirty="0" smtClean="0"/>
              <a:t>CAN ONLY USE THE WAIVER TO TREAT PATIENTS IN ONE OFFICE LOCATION IN ONE STATE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253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 TREATMENT AGREEMENT: MUST GO OVER IT SEVERAL TIMES</a:t>
            </a:r>
          </a:p>
          <a:p>
            <a:r>
              <a:rPr lang="en-US" b="1" dirty="0" smtClean="0"/>
              <a:t>FAILURE TO DO COMPREHENSIVE PSYCHIATRIC ASSESSMENT INCLUDING SUBSTANCE USE EVALUATION</a:t>
            </a:r>
          </a:p>
          <a:p>
            <a:r>
              <a:rPr lang="en-US" b="1" dirty="0" smtClean="0"/>
              <a:t>NOT MONITORING UDS WITH PERIODIC ADDITIONAL SCREENS FOR BUP/NORBUP, ALCOHOL AND OTHER OPIATES. MUST CHECK  SP. GRAVITY AND TEMP OF URINE SAMPLE. VA UDS PROGRAM PATHETIC</a:t>
            </a:r>
          </a:p>
          <a:p>
            <a:r>
              <a:rPr lang="en-US" b="1" dirty="0" smtClean="0"/>
              <a:t>NOT MONITORING THE PDMP ( E-FORCSE IN FLORIDA)</a:t>
            </a:r>
          </a:p>
          <a:p>
            <a:r>
              <a:rPr lang="en-US" b="1" dirty="0" smtClean="0"/>
              <a:t>NOT MONITORING VITAL SIGNS AND METABOLIC PARAMETERS</a:t>
            </a:r>
          </a:p>
          <a:p>
            <a:r>
              <a:rPr lang="en-US" b="1" dirty="0" smtClean="0"/>
              <a:t>POOR DOCUMENTATION</a:t>
            </a:r>
          </a:p>
          <a:p>
            <a:r>
              <a:rPr lang="en-US" b="1" dirty="0" smtClean="0"/>
              <a:t>BEING </a:t>
            </a:r>
            <a:r>
              <a:rPr lang="en-US" b="1" dirty="0" smtClean="0"/>
              <a:t>DOGMATIC/PUNITIVE</a:t>
            </a:r>
            <a:endParaRPr lang="en-US" b="1" dirty="0" smtClean="0"/>
          </a:p>
          <a:p>
            <a:r>
              <a:rPr lang="en-US" b="1" dirty="0" smtClean="0"/>
              <a:t>NO COUNSELLING; NOT USING GROUP THERAPY FORMAT</a:t>
            </a:r>
          </a:p>
          <a:p>
            <a:r>
              <a:rPr lang="en-US" b="1" dirty="0" smtClean="0"/>
              <a:t>USING SUBOXONE FOR PAIN MANAGEMENT</a:t>
            </a:r>
          </a:p>
          <a:p>
            <a:r>
              <a:rPr lang="en-US" b="1" dirty="0" smtClean="0"/>
              <a:t>ABSENCE OF  SUBSTANCE ABUSE PROGRAM OVERSIGHT IN NFSG</a:t>
            </a:r>
          </a:p>
          <a:p>
            <a:r>
              <a:rPr lang="en-US" b="1" dirty="0" smtClean="0"/>
              <a:t>LACK OF SA CERTIFIED COUNSELLORS  IN CBOCS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3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576"/>
          </p:cNvPr>
          <p:cNvSpPr>
            <a:spLocks noChangeArrowheads="1"/>
          </p:cNvSpPr>
          <p:nvPr/>
        </p:nvSpPr>
        <p:spPr bwMode="auto">
          <a:xfrm>
            <a:off x="152400" y="15240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Substance Abuse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Persons With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Co-Occurring Disorders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Improvement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Protocol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Substance Abuse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Persons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Co-Occurring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Disorders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Improvement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Protocol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U.S.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DEPARTMENT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HEALTH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HUMAN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SERVICES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Substance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Abuse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Mental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Health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Services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Administration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Center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Substance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Abuse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Treatment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Choke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Cherry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Road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Rockville,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20857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>
            <a:hlinkClick r:id="rId2" tooltip="Page 576"/>
          </p:cNvPr>
          <p:cNvSpPr>
            <a:spLocks noChangeArrowheads="1"/>
          </p:cNvSpPr>
          <p:nvPr/>
        </p:nvSpPr>
        <p:spPr bwMode="auto">
          <a:xfrm>
            <a:off x="152400" y="15240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Substance Abuse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Persons With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Co-Occurring Disorders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Improvement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Protocol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Substance Abuse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Persons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Co-Occurring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Disorders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Treatment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Improvement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Protocol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U.S.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DEPARTMENT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HEALTH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HUMAN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SERVICES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Substance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Abuse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Mental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Health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Services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Administration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Center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Substance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Abuse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Treatment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Choke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Cherry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Road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Rockville,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52400" y="152400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20857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8" name="Picture 94" descr="TIP 40: Clinical Guidelines for the Use of Buprenorphine in the Treatment of Opioid Add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4" y="0"/>
            <a:ext cx="562706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OPTIONS: TO BE DISCUSSED AT A LATER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CLONIDINE</a:t>
            </a:r>
          </a:p>
          <a:p>
            <a:r>
              <a:rPr lang="en-US" sz="2000" b="1" dirty="0" smtClean="0"/>
              <a:t>METHADONE</a:t>
            </a:r>
          </a:p>
          <a:p>
            <a:r>
              <a:rPr lang="en-US" sz="2000" b="1" dirty="0" smtClean="0"/>
              <a:t>NALTREXONE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	ORAL FORM: REVIA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 	 LAI: VIVITROL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31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 AUGUSTINE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STARTED IN 2013</a:t>
            </a:r>
            <a:endParaRPr lang="en-US" b="1" dirty="0"/>
          </a:p>
          <a:p>
            <a:r>
              <a:rPr lang="en-US" b="1" dirty="0" smtClean="0"/>
              <a:t>ONE PRESCRIBER AND TO DATE </a:t>
            </a:r>
            <a:r>
              <a:rPr lang="en-US" b="1" dirty="0" smtClean="0"/>
              <a:t>40 PATIENTS WITH 25 ACTIVE</a:t>
            </a:r>
          </a:p>
          <a:p>
            <a:r>
              <a:rPr lang="en-US" b="1" dirty="0" smtClean="0"/>
              <a:t>HAS WEEKLY GROUP SESSIONS; EDUCATIONAL AND RELAPSE PREVENTION AND SUPPORTIVE APPROACH. NOT PUNITIVE</a:t>
            </a:r>
          </a:p>
          <a:p>
            <a:r>
              <a:rPr lang="en-US" b="1" dirty="0" smtClean="0"/>
              <a:t>PATIENTS </a:t>
            </a:r>
            <a:r>
              <a:rPr lang="en-US" b="1" dirty="0" smtClean="0"/>
              <a:t>ASSIGNED TO OBJECTIVE LEVELS OF CARE WHICH ARE ADJUSTED AS THEY MAKE PROGRESS OR DETERIORATE</a:t>
            </a:r>
          </a:p>
          <a:p>
            <a:r>
              <a:rPr lang="en-US" b="1" dirty="0" smtClean="0"/>
              <a:t>HIGH FUNCTION PATIENTS ARE SEEN EVERY 3 MONTHS IN INDIVIDUAL OR GROUP SESSION</a:t>
            </a:r>
          </a:p>
          <a:p>
            <a:r>
              <a:rPr lang="en-US" b="1" dirty="0" smtClean="0"/>
              <a:t>HIGH RISK PATIENTS ARE SEEN WEEKLY AND REFERRED TO INDIVIDUAL COUNSELLING IN THE COMMUNITY OR IOP OR IN PT DETOX AND REHAB</a:t>
            </a:r>
          </a:p>
          <a:p>
            <a:r>
              <a:rPr lang="en-US" b="1" dirty="0" smtClean="0"/>
              <a:t>RN ,ARNP. PHARMD AND MD ASSIGNED TO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60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632" y="580216"/>
            <a:ext cx="48768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800" b="1" dirty="0">
                <a:solidFill>
                  <a:prstClr val="black"/>
                </a:solidFill>
              </a:rPr>
              <a:t>LEVELS OF SUBOXONE CARE</a:t>
            </a:r>
          </a:p>
          <a:p>
            <a:pPr lvl="0"/>
            <a:endParaRPr lang="en-US" sz="1800" b="1" dirty="0">
              <a:solidFill>
                <a:prstClr val="black"/>
              </a:solidFill>
            </a:endParaRPr>
          </a:p>
          <a:p>
            <a:pPr lvl="0"/>
            <a:r>
              <a:rPr lang="en-US" sz="2000" b="1" u="sng" dirty="0">
                <a:solidFill>
                  <a:prstClr val="black"/>
                </a:solidFill>
              </a:rPr>
              <a:t>LEVEL 1:  UDS 1/MONTH AND MD VISIT </a:t>
            </a:r>
            <a:r>
              <a:rPr lang="en-US" sz="1800" b="1" u="sng" dirty="0">
                <a:solidFill>
                  <a:prstClr val="black"/>
                </a:solidFill>
              </a:rPr>
              <a:t>EVERY 3 MONTHS</a:t>
            </a: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 	Criteria: full compliance, perfect attendance; high functioning; GAF &gt;75</a:t>
            </a: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                     (GAF=Global Assessment of Function)</a:t>
            </a:r>
          </a:p>
          <a:p>
            <a:pPr lvl="0"/>
            <a:endParaRPr lang="en-US" sz="1800" b="1" dirty="0">
              <a:solidFill>
                <a:prstClr val="black"/>
              </a:solidFill>
            </a:endParaRPr>
          </a:p>
          <a:p>
            <a:pPr lvl="0"/>
            <a:r>
              <a:rPr lang="en-US" sz="1800" b="1" u="sng" dirty="0" smtClean="0">
                <a:solidFill>
                  <a:prstClr val="black"/>
                </a:solidFill>
              </a:rPr>
              <a:t>LEVEL 2: </a:t>
            </a:r>
            <a:r>
              <a:rPr lang="en-US" sz="1800" b="1" u="sng" dirty="0">
                <a:solidFill>
                  <a:prstClr val="black"/>
                </a:solidFill>
              </a:rPr>
              <a:t>UDS/GROUP 1/MONTH : MD VISIT EVERY 3 MONTHS; IND COUNSELLING PRN</a:t>
            </a: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Criteria: full compliance; negative UDS for 12 months; 90% attendance; excellent ACTIVITIES of DAILY LIVING; no legal </a:t>
            </a:r>
            <a:r>
              <a:rPr lang="en-US" sz="1800" b="1" dirty="0" smtClean="0">
                <a:solidFill>
                  <a:prstClr val="black"/>
                </a:solidFill>
              </a:rPr>
              <a:t>difficulties</a:t>
            </a:r>
          </a:p>
          <a:p>
            <a:pPr lvl="0"/>
            <a:endParaRPr lang="en-US" sz="1800" b="1" dirty="0">
              <a:solidFill>
                <a:prstClr val="black"/>
              </a:solidFill>
            </a:endParaRPr>
          </a:p>
          <a:p>
            <a:pPr lvl="0"/>
            <a:r>
              <a:rPr lang="en-US" sz="1800" b="1" u="sng" dirty="0">
                <a:solidFill>
                  <a:prstClr val="black"/>
                </a:solidFill>
              </a:rPr>
              <a:t>LEVEL 3: ENTRY LEVEL: UDS/GROUP/MD ONCE OR TWICE/MONTH: IND COUNSELLING AS NEEDED</a:t>
            </a: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Criteria: discharge from hospital; recent abuse of </a:t>
            </a:r>
            <a:r>
              <a:rPr lang="en-US" sz="1800" b="1" dirty="0" err="1">
                <a:solidFill>
                  <a:prstClr val="black"/>
                </a:solidFill>
              </a:rPr>
              <a:t>illicits</a:t>
            </a:r>
            <a:r>
              <a:rPr lang="en-US" sz="1800" b="1" dirty="0">
                <a:solidFill>
                  <a:prstClr val="black"/>
                </a:solidFill>
              </a:rPr>
              <a:t>/medication; legal problems; other social impairment; affective, cognitive or psychotic  symptoms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1344" y="888189"/>
            <a:ext cx="48768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u="sng" dirty="0" smtClean="0">
                <a:solidFill>
                  <a:prstClr val="black"/>
                </a:solidFill>
              </a:rPr>
              <a:t>LEVEL </a:t>
            </a:r>
            <a:r>
              <a:rPr lang="en-US" sz="1800" b="1" u="sng" dirty="0">
                <a:solidFill>
                  <a:prstClr val="black"/>
                </a:solidFill>
              </a:rPr>
              <a:t>4: UDS/MD 1/WEEK; IOP; GROUP 2/MONTH; INDIVIDUAL  COUNSELLING MANDATORY IF NOT IN IOP; UDS DONE WITH DIRECT OBSERVATION, RANDOM UDS</a:t>
            </a:r>
          </a:p>
          <a:p>
            <a:endParaRPr lang="en-US" sz="1800" b="1" dirty="0" smtClean="0">
              <a:solidFill>
                <a:prstClr val="black"/>
              </a:solidFill>
            </a:endParaRPr>
          </a:p>
          <a:p>
            <a:r>
              <a:rPr lang="en-US" sz="1800" b="1" dirty="0" smtClean="0">
                <a:solidFill>
                  <a:prstClr val="black"/>
                </a:solidFill>
              </a:rPr>
              <a:t>Criteria</a:t>
            </a:r>
            <a:r>
              <a:rPr lang="en-US" sz="1800" b="1" dirty="0">
                <a:solidFill>
                  <a:prstClr val="black"/>
                </a:solidFill>
              </a:rPr>
              <a:t>: non compliance; poor attendance; illicit drugs; use of prohibited meds; legal issues related to drugs  such as DUI,  possession , violence , MVA ,</a:t>
            </a:r>
            <a:r>
              <a:rPr lang="en-US" sz="1800" b="1" dirty="0" smtClean="0">
                <a:solidFill>
                  <a:prstClr val="black"/>
                </a:solidFill>
              </a:rPr>
              <a:t>etc</a:t>
            </a:r>
            <a:r>
              <a:rPr lang="en-US" sz="1800" b="1" dirty="0">
                <a:solidFill>
                  <a:prstClr val="black"/>
                </a:solidFill>
              </a:rPr>
              <a:t>. </a:t>
            </a:r>
            <a:endParaRPr lang="en-US" sz="1800" b="1" dirty="0" smtClean="0">
              <a:solidFill>
                <a:prstClr val="black"/>
              </a:solidFill>
            </a:endParaRPr>
          </a:p>
          <a:p>
            <a:endParaRPr lang="en-US" sz="1800" b="1" dirty="0">
              <a:solidFill>
                <a:prstClr val="black"/>
              </a:solidFill>
            </a:endParaRPr>
          </a:p>
          <a:p>
            <a:r>
              <a:rPr lang="en-US" sz="1800" b="1" u="sng" dirty="0">
                <a:solidFill>
                  <a:prstClr val="black"/>
                </a:solidFill>
              </a:rPr>
              <a:t>LEVEL 5: MANDATORY DETOX</a:t>
            </a:r>
            <a:r>
              <a:rPr lang="en-US" sz="1800" b="1" dirty="0">
                <a:solidFill>
                  <a:prstClr val="black"/>
                </a:solidFill>
              </a:rPr>
              <a:t>: </a:t>
            </a:r>
          </a:p>
          <a:p>
            <a:endParaRPr lang="en-US" sz="1800" b="1" dirty="0" smtClean="0">
              <a:solidFill>
                <a:prstClr val="black"/>
              </a:solidFill>
            </a:endParaRPr>
          </a:p>
          <a:p>
            <a:r>
              <a:rPr lang="en-US" sz="1800" b="1" dirty="0" smtClean="0">
                <a:solidFill>
                  <a:prstClr val="black"/>
                </a:solidFill>
              </a:rPr>
              <a:t>Criteria</a:t>
            </a:r>
            <a:r>
              <a:rPr lang="en-US" sz="1800" b="1" dirty="0">
                <a:solidFill>
                  <a:prstClr val="black"/>
                </a:solidFill>
              </a:rPr>
              <a:t>: repeated urine dilutions, used of </a:t>
            </a:r>
            <a:r>
              <a:rPr lang="en-US" sz="1800" b="1" dirty="0" err="1">
                <a:solidFill>
                  <a:prstClr val="black"/>
                </a:solidFill>
              </a:rPr>
              <a:t>illicits</a:t>
            </a:r>
            <a:r>
              <a:rPr lang="en-US" sz="1800" b="1" dirty="0">
                <a:solidFill>
                  <a:prstClr val="black"/>
                </a:solidFill>
              </a:rPr>
              <a:t>, alcohol or </a:t>
            </a:r>
            <a:r>
              <a:rPr lang="en-US" sz="1800" b="1" dirty="0" err="1">
                <a:solidFill>
                  <a:prstClr val="black"/>
                </a:solidFill>
              </a:rPr>
              <a:t>benzo</a:t>
            </a:r>
            <a:r>
              <a:rPr lang="en-US" sz="1800" b="1" dirty="0">
                <a:solidFill>
                  <a:prstClr val="black"/>
                </a:solidFill>
              </a:rPr>
              <a:t> abuse; legal issues such as drug or </a:t>
            </a:r>
            <a:r>
              <a:rPr lang="en-US" sz="1800" b="1" dirty="0" smtClean="0">
                <a:solidFill>
                  <a:prstClr val="black"/>
                </a:solidFill>
              </a:rPr>
              <a:t>alcoh</a:t>
            </a:r>
            <a:r>
              <a:rPr lang="en-US" sz="1800" b="1" dirty="0">
                <a:solidFill>
                  <a:prstClr val="black"/>
                </a:solidFill>
              </a:rPr>
              <a:t>o</a:t>
            </a:r>
            <a:r>
              <a:rPr lang="en-US" sz="1800" b="1" dirty="0" smtClean="0">
                <a:solidFill>
                  <a:prstClr val="black"/>
                </a:solidFill>
              </a:rPr>
              <a:t>l </a:t>
            </a:r>
            <a:r>
              <a:rPr lang="en-US" sz="1800" b="1" dirty="0">
                <a:solidFill>
                  <a:prstClr val="black"/>
                </a:solidFill>
              </a:rPr>
              <a:t>arrests, anything at level 4 or </a:t>
            </a:r>
            <a:r>
              <a:rPr lang="en-US" sz="1800" b="1" dirty="0" smtClean="0">
                <a:solidFill>
                  <a:prstClr val="black"/>
                </a:solidFill>
              </a:rPr>
              <a:t>worse</a:t>
            </a:r>
          </a:p>
          <a:p>
            <a:endParaRPr lang="en-US" sz="1800" b="1" dirty="0">
              <a:solidFill>
                <a:prstClr val="black"/>
              </a:solidFill>
            </a:endParaRPr>
          </a:p>
          <a:p>
            <a:r>
              <a:rPr lang="en-US" sz="1800" b="1" u="sng" dirty="0">
                <a:solidFill>
                  <a:prstClr val="black"/>
                </a:solidFill>
              </a:rPr>
              <a:t>LEVEL 6: DISMISSAL FROM PROGRAM</a:t>
            </a:r>
            <a:r>
              <a:rPr lang="en-US" sz="1800" b="1" dirty="0">
                <a:solidFill>
                  <a:prstClr val="black"/>
                </a:solidFill>
              </a:rPr>
              <a:t>: </a:t>
            </a:r>
          </a:p>
          <a:p>
            <a:endParaRPr lang="en-US" sz="1800" b="1" dirty="0" smtClean="0">
              <a:solidFill>
                <a:prstClr val="black"/>
              </a:solidFill>
            </a:endParaRPr>
          </a:p>
          <a:p>
            <a:r>
              <a:rPr lang="en-US" sz="1800" b="1" dirty="0" smtClean="0">
                <a:solidFill>
                  <a:prstClr val="black"/>
                </a:solidFill>
              </a:rPr>
              <a:t>Criteria</a:t>
            </a:r>
            <a:r>
              <a:rPr lang="en-US" sz="1800" b="1" dirty="0">
                <a:solidFill>
                  <a:prstClr val="black"/>
                </a:solidFill>
              </a:rPr>
              <a:t>: Diversion; urine negative for </a:t>
            </a:r>
            <a:r>
              <a:rPr lang="en-US" sz="1800" b="1" dirty="0" err="1">
                <a:solidFill>
                  <a:prstClr val="black"/>
                </a:solidFill>
              </a:rPr>
              <a:t>buprenrophine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SAMHSA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NEVADA PSYCHIATRIC ASSOCIATION 2007 ANNUAL MEETING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JACKSONVILLE SAAT PROTOCOL: Michael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Sorna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MD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FARID,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AYMAN MD, VAMC ATLANTA</a:t>
            </a:r>
          </a:p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Suboxone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patients of St Augustine CBOC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Amy Cooper, Jill Saunders, Peggy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Marion, Amanda Clarke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Wikipedia of course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OPIATES, 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dirty="0"/>
              <a:t>OPIATES ARE DERIVED FROM OPIUM: MORPHINE, CODEINE</a:t>
            </a:r>
          </a:p>
          <a:p>
            <a:r>
              <a:rPr lang="en-US" sz="2300" b="1" dirty="0"/>
              <a:t>OPIOIDS: </a:t>
            </a:r>
          </a:p>
          <a:p>
            <a:pPr lvl="1"/>
            <a:r>
              <a:rPr lang="en-US" sz="2100" b="1" dirty="0"/>
              <a:t>SEMISYNTHETICS: MANUFACTURED BUT BASED ON OPIUM, E.G. HEROIN FROM MORPHINE</a:t>
            </a:r>
          </a:p>
          <a:p>
            <a:pPr lvl="1"/>
            <a:r>
              <a:rPr lang="en-US" sz="2100" b="1" dirty="0"/>
              <a:t>SYNTHETICS: FULLY SYNTHESIZED E.G METHADONE</a:t>
            </a:r>
          </a:p>
        </p:txBody>
      </p:sp>
    </p:spTree>
    <p:extLst>
      <p:ext uri="{BB962C8B-B14F-4D97-AF65-F5344CB8AC3E}">
        <p14:creationId xmlns:p14="http://schemas.microsoft.com/office/powerpoint/2010/main" val="3236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Papaver</a:t>
            </a:r>
            <a:r>
              <a:rPr lang="en-US" dirty="0" smtClean="0"/>
              <a:t> </a:t>
            </a:r>
            <a:r>
              <a:rPr lang="en-US" dirty="0" err="1" smtClean="0"/>
              <a:t>somniferum</a:t>
            </a:r>
            <a:r>
              <a:rPr lang="en-US" dirty="0" smtClean="0"/>
              <a:t>  bloom and pods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Opium is released when the pods are scratched. The main ingredient is morphine </a:t>
            </a:r>
            <a:endParaRPr lang="en-US" dirty="0"/>
          </a:p>
        </p:txBody>
      </p:sp>
      <p:pic>
        <p:nvPicPr>
          <p:cNvPr id="2050" name="Picture 2" descr="Opium poppy ready for harvest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91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Opium Gum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Gum oozes  out and is let to dry and scraped and  formed into balls which are stored</a:t>
            </a:r>
            <a:endParaRPr lang="en-US" sz="1800" dirty="0"/>
          </a:p>
        </p:txBody>
      </p:sp>
      <p:pic>
        <p:nvPicPr>
          <p:cNvPr id="4098" name="Picture 2" descr="Dried opium resin in a ba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91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Opium Pods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Indian poppy harvesters</a:t>
            </a:r>
            <a:endParaRPr lang="en-US" dirty="0"/>
          </a:p>
        </p:txBody>
      </p:sp>
      <p:pic>
        <p:nvPicPr>
          <p:cNvPr id="5122" name="Picture 2" descr="Women harvesting poppi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91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Opium Factory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India, Turkey and Australia  produce the 2000 tons of legal opium used for medicinal purposes</a:t>
            </a:r>
            <a:endParaRPr lang="en-US" sz="1800" dirty="0"/>
          </a:p>
        </p:txBody>
      </p:sp>
      <p:pic>
        <p:nvPicPr>
          <p:cNvPr id="6146" name="Picture 2" descr="Opium resin bak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91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1050</TotalTime>
  <Words>1779</Words>
  <Application>Microsoft Office PowerPoint</Application>
  <PresentationFormat>Custom</PresentationFormat>
  <Paragraphs>361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Ion Boardroom</vt:lpstr>
      <vt:lpstr>Office Theme</vt:lpstr>
      <vt:lpstr>SUBOXONE</vt:lpstr>
      <vt:lpstr>OBJECTIVES</vt:lpstr>
      <vt:lpstr>ADDICTION EPIDEMIOLOGY: Nora D. Volkow, M.D. Senate Caucus on International Narcotics Control 2014</vt:lpstr>
      <vt:lpstr>OPIOID USE IN THE USA</vt:lpstr>
      <vt:lpstr>TERMINOLOGY: OPIATES, OPIOIDS </vt:lpstr>
      <vt:lpstr>Papaver somniferum  bloom and pods</vt:lpstr>
      <vt:lpstr>Opium Gum</vt:lpstr>
      <vt:lpstr>Harvesting Opium Pods</vt:lpstr>
      <vt:lpstr>Indian Opium Factory</vt:lpstr>
      <vt:lpstr>Opium seed pod and dried seeds</vt:lpstr>
      <vt:lpstr>INDICATIONS</vt:lpstr>
      <vt:lpstr>CULTIVATION</vt:lpstr>
      <vt:lpstr>Opiate History</vt:lpstr>
      <vt:lpstr>MECHANISM OF ACTION</vt:lpstr>
      <vt:lpstr>PAIN SENSATION </vt:lpstr>
      <vt:lpstr>PowerPoint Presentation</vt:lpstr>
      <vt:lpstr>ADDICTION=REWARD-REINFORCEMENT</vt:lpstr>
      <vt:lpstr>NEURAL PATHWAYS FOR ADDICTION</vt:lpstr>
      <vt:lpstr>PowerPoint Presentation</vt:lpstr>
      <vt:lpstr>Nuclei that are involved in regulation of pleasure and ultimately addiction</vt:lpstr>
      <vt:lpstr>PowerPoint Presentation</vt:lpstr>
      <vt:lpstr>PowerPoint Presentation</vt:lpstr>
      <vt:lpstr>PowerPoint Presentation</vt:lpstr>
      <vt:lpstr>ADAPTATION: TOLERANCE &amp; DEPENDENCE</vt:lpstr>
      <vt:lpstr>PowerPoint Presentation</vt:lpstr>
      <vt:lpstr>PowerPoint Presentation</vt:lpstr>
      <vt:lpstr>OPIOID AGONISTS/ANTAGONISTS</vt:lpstr>
      <vt:lpstr>WITHDRAWAL SYNDROME</vt:lpstr>
      <vt:lpstr>PowerPoint Presentation</vt:lpstr>
      <vt:lpstr>SUBOXONE</vt:lpstr>
      <vt:lpstr>BUPRENEX</vt:lpstr>
      <vt:lpstr>SUBUTEX</vt:lpstr>
      <vt:lpstr>SUBOXONE BIOAVAILABILITY</vt:lpstr>
      <vt:lpstr>METABOLISM</vt:lpstr>
      <vt:lpstr>DOSING</vt:lpstr>
      <vt:lpstr>SAFETY</vt:lpstr>
      <vt:lpstr>INTERACTIONS</vt:lpstr>
      <vt:lpstr>CYP 1A2 /2B6 AND CIGARETTES</vt:lpstr>
      <vt:lpstr>INDUCTION</vt:lpstr>
      <vt:lpstr>INDUCTON : 2 ND DAY, STABILIZATION &amp; WITHDRAWAL</vt:lpstr>
      <vt:lpstr>CERTIFICATION OF PRESCRIBERS</vt:lpstr>
      <vt:lpstr>PITFALLS</vt:lpstr>
      <vt:lpstr>PowerPoint Presentation</vt:lpstr>
      <vt:lpstr>OTHER OPTIONS: TO BE DISCUSSED AT A LATER DATE</vt:lpstr>
      <vt:lpstr>THE ST AUGUSTINE PROGRAM</vt:lpstr>
      <vt:lpstr>PowerPoint Presentation</vt:lpstr>
      <vt:lpstr>PowerPoint Presentation</vt:lpstr>
      <vt:lpstr>THANKS 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SUBOXONE</dc:title>
  <dc:creator>Kishore Thampy</dc:creator>
  <cp:lastModifiedBy>kishore</cp:lastModifiedBy>
  <cp:revision>61</cp:revision>
  <dcterms:created xsi:type="dcterms:W3CDTF">2015-05-13T09:59:37Z</dcterms:created>
  <dcterms:modified xsi:type="dcterms:W3CDTF">2015-05-21T00:37:35Z</dcterms:modified>
</cp:coreProperties>
</file>